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68"/>
  </p:notesMasterIdLst>
  <p:handoutMasterIdLst>
    <p:handoutMasterId r:id="rId69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369" r:id="rId13"/>
    <p:sldId id="370" r:id="rId14"/>
    <p:sldId id="377" r:id="rId15"/>
    <p:sldId id="391" r:id="rId16"/>
    <p:sldId id="365" r:id="rId17"/>
    <p:sldId id="366" r:id="rId18"/>
    <p:sldId id="394" r:id="rId19"/>
    <p:sldId id="388" r:id="rId20"/>
    <p:sldId id="393" r:id="rId21"/>
    <p:sldId id="372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62" r:id="rId30"/>
    <p:sldId id="313" r:id="rId31"/>
    <p:sldId id="315" r:id="rId32"/>
    <p:sldId id="316" r:id="rId33"/>
    <p:sldId id="317" r:id="rId34"/>
    <p:sldId id="318" r:id="rId35"/>
    <p:sldId id="319" r:id="rId36"/>
    <p:sldId id="320" r:id="rId37"/>
    <p:sldId id="321" r:id="rId38"/>
    <p:sldId id="322" r:id="rId39"/>
    <p:sldId id="323" r:id="rId40"/>
    <p:sldId id="386" r:id="rId41"/>
    <p:sldId id="387" r:id="rId42"/>
    <p:sldId id="328" r:id="rId43"/>
    <p:sldId id="390" r:id="rId44"/>
    <p:sldId id="332" r:id="rId45"/>
    <p:sldId id="333" r:id="rId46"/>
    <p:sldId id="334" r:id="rId47"/>
    <p:sldId id="351" r:id="rId48"/>
    <p:sldId id="352" r:id="rId49"/>
    <p:sldId id="336" r:id="rId50"/>
    <p:sldId id="353" r:id="rId51"/>
    <p:sldId id="337" r:id="rId52"/>
    <p:sldId id="354" r:id="rId53"/>
    <p:sldId id="355" r:id="rId54"/>
    <p:sldId id="356" r:id="rId55"/>
    <p:sldId id="338" r:id="rId56"/>
    <p:sldId id="357" r:id="rId57"/>
    <p:sldId id="358" r:id="rId58"/>
    <p:sldId id="339" r:id="rId59"/>
    <p:sldId id="360" r:id="rId60"/>
    <p:sldId id="361" r:id="rId61"/>
    <p:sldId id="340" r:id="rId62"/>
    <p:sldId id="368" r:id="rId63"/>
    <p:sldId id="346" r:id="rId64"/>
    <p:sldId id="349" r:id="rId65"/>
    <p:sldId id="350" r:id="rId66"/>
    <p:sldId id="392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1851" autoAdjust="0"/>
  </p:normalViewPr>
  <p:slideViewPr>
    <p:cSldViewPr snapToGrid="0">
      <p:cViewPr varScale="1">
        <p:scale>
          <a:sx n="72" d="100"/>
          <a:sy n="72" d="100"/>
        </p:scale>
        <p:origin x="474" y="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71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ctr"/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9D1E4008-1547-4055-A817-C216E4CEAB7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algn="ctr"/>
          <a:r>
            <a:rPr lang="en-US" altLang="ja-JP" sz="2000" dirty="0" smtClean="0">
              <a:solidFill>
                <a:srgbClr val="002060"/>
              </a:solidFill>
            </a:rPr>
            <a:t> -</a:t>
          </a:r>
          <a:r>
            <a:rPr lang="en-US" sz="2000" dirty="0" smtClean="0">
              <a:solidFill>
                <a:srgbClr val="002060"/>
              </a:solidFill>
            </a:rPr>
            <a:t>Test Plan</a:t>
          </a:r>
          <a:endParaRPr lang="en-US" sz="2000" dirty="0">
            <a:solidFill>
              <a:srgbClr val="002060"/>
            </a:solidFill>
          </a:endParaRPr>
        </a:p>
      </dgm:t>
    </dgm:pt>
    <dgm:pt modelId="{85827413-E893-4948-A58B-66F214A3C153}" type="parTrans" cxnId="{744666F5-6DFE-4728-A5BE-C25842A08C7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5E040F9C-6A48-405D-B879-9814813780B1}" type="sibTrans" cxnId="{744666F5-6DFE-4728-A5BE-C25842A08C7D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8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8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8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8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8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AE5AD0FA-E785-41E7-9931-017DE1105F8D}" type="pres">
      <dgm:prSet presAssocID="{85827413-E893-4948-A58B-66F214A3C153}" presName="Name13" presStyleLbl="parChTrans1D2" presStyleIdx="5" presStyleCnt="8" custSzX="2743206" custSzY="722376"/>
      <dgm:spPr/>
      <dgm:t>
        <a:bodyPr/>
        <a:lstStyle/>
        <a:p>
          <a:endParaRPr lang="en-US"/>
        </a:p>
      </dgm:t>
    </dgm:pt>
    <dgm:pt modelId="{62B5EA40-7A5B-47F5-8715-E4B0D036253C}" type="pres">
      <dgm:prSet presAssocID="{9D1E4008-1547-4055-A817-C216E4CEAB76}" presName="childText" presStyleLbl="bgAcc1" presStyleIdx="5" presStyleCnt="8" custScaleX="244350" custScaleY="101298" custLinFactNeighborX="62351" custLinFactNeighborY="55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4FBD14-EC84-4B70-919D-1E0F4F1720CE}" type="pres">
      <dgm:prSet presAssocID="{67ADABE8-62A4-4C2D-A0BA-254E90191DB7}" presName="Name13" presStyleLbl="parChTrans1D2" presStyleIdx="6" presStyleCnt="8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6" presStyleCnt="8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7" presStyleCnt="8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7" presStyleCnt="8" custScaleX="244350" custScaleY="101298" custLinFactNeighborX="61042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B4504E89-1F3D-488D-AA47-A6C4A4A93377}" type="presOf" srcId="{9D1E4008-1547-4055-A817-C216E4CEAB76}" destId="{62B5EA40-7A5B-47F5-8715-E4B0D036253C}" srcOrd="0" destOrd="0" presId="urn:microsoft.com/office/officeart/2005/8/layout/hierarchy3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D31CA00F-C3CD-4919-943D-08C264F7A14F}" type="presOf" srcId="{85827413-E893-4948-A58B-66F214A3C153}" destId="{AE5AD0FA-E785-41E7-9931-017DE1105F8D}" srcOrd="0" destOrd="0" presId="urn:microsoft.com/office/officeart/2005/8/layout/hierarchy3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11CBA831-7AB2-49BD-9E56-9A49AA938FC0}" srcId="{4320AC8D-72CF-4485-A2FD-042AAF875AE7}" destId="{824B29D6-82BE-4EA4-9ED7-D91FC27A92DF}" srcOrd="2" destOrd="0" parTransId="{99CCED84-3A1B-4C72-9750-F394E3A8F014}" sibTransId="{B9795315-62FB-4B2A-8157-B913A01A5F77}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6746E23F-23DD-459C-8217-08089104EAD3}" srcId="{4320AC8D-72CF-4485-A2FD-042AAF875AE7}" destId="{13C83078-A9B6-4F5A-B794-722167C16CA6}" srcOrd="1" destOrd="0" parTransId="{67ADABE8-62A4-4C2D-A0BA-254E90191DB7}" sibTransId="{E01FB69E-CF79-422A-86C9-808A609FDB14}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744666F5-6DFE-4728-A5BE-C25842A08C7D}" srcId="{4320AC8D-72CF-4485-A2FD-042AAF875AE7}" destId="{9D1E4008-1547-4055-A817-C216E4CEAB76}" srcOrd="0" destOrd="0" parTransId="{85827413-E893-4948-A58B-66F214A3C153}" sibTransId="{5E040F9C-6A48-405D-B879-9814813780B1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28D6FE6E-8902-43C6-B1CA-A1E39E5B5DAF}" type="presParOf" srcId="{77C40908-8301-4477-9D6F-FF4901F28D33}" destId="{AE5AD0FA-E785-41E7-9931-017DE1105F8D}" srcOrd="0" destOrd="0" presId="urn:microsoft.com/office/officeart/2005/8/layout/hierarchy3"/>
    <dgm:cxn modelId="{26F1256A-6EF3-4E8C-A6C2-6ED446FE5B74}" type="presParOf" srcId="{77C40908-8301-4477-9D6F-FF4901F28D33}" destId="{62B5EA40-7A5B-47F5-8715-E4B0D036253C}" srcOrd="1" destOrd="0" presId="urn:microsoft.com/office/officeart/2005/8/layout/hierarchy3"/>
    <dgm:cxn modelId="{5C605983-B602-4F3A-9C37-68DC62997426}" type="presParOf" srcId="{77C40908-8301-4477-9D6F-FF4901F28D33}" destId="{934FBD14-EC84-4B70-919D-1E0F4F1720CE}" srcOrd="2" destOrd="0" presId="urn:microsoft.com/office/officeart/2005/8/layout/hierarchy3"/>
    <dgm:cxn modelId="{077BF473-A467-4F0A-9993-25893C275F78}" type="presParOf" srcId="{77C40908-8301-4477-9D6F-FF4901F28D33}" destId="{630FEAFF-1828-4594-9A6A-5A1E379E51A1}" srcOrd="3" destOrd="0" presId="urn:microsoft.com/office/officeart/2005/8/layout/hierarchy3"/>
    <dgm:cxn modelId="{C081933F-5C45-4F88-9224-D49E43B0B7D5}" type="presParOf" srcId="{77C40908-8301-4477-9D6F-FF4901F28D33}" destId="{C110F877-AC61-4386-86C3-59400E70A537}" srcOrd="4" destOrd="0" presId="urn:microsoft.com/office/officeart/2005/8/layout/hierarchy3"/>
    <dgm:cxn modelId="{243E8048-9C99-4C56-97EF-E4AA5F3262DE}" type="presParOf" srcId="{77C40908-8301-4477-9D6F-FF4901F28D33}" destId="{85D9272D-B5AF-4DD8-A692-ABBB3A17A6E3}" srcOrd="5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284AC-6EB2-4B0B-9AC2-16236AEDD382}">
      <dsp:nvSpPr>
        <dsp:cNvPr id="0" name=""/>
        <dsp:cNvSpPr/>
      </dsp:nvSpPr>
      <dsp:spPr>
        <a:xfrm>
          <a:off x="-5876110" y="-899271"/>
          <a:ext cx="6995472" cy="6995472"/>
        </a:xfrm>
        <a:prstGeom prst="blockArc">
          <a:avLst>
            <a:gd name="adj1" fmla="val 18900000"/>
            <a:gd name="adj2" fmla="val 2700000"/>
            <a:gd name="adj3" fmla="val 309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00464-3FF1-4C55-A693-80864F1F79ED}">
      <dsp:nvSpPr>
        <dsp:cNvPr id="0" name=""/>
        <dsp:cNvSpPr/>
      </dsp:nvSpPr>
      <dsp:spPr>
        <a:xfrm>
          <a:off x="585890" y="399539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sp:txBody>
      <dsp:txXfrm>
        <a:off x="585890" y="399539"/>
        <a:ext cx="8482044" cy="799495"/>
      </dsp:txXfrm>
    </dsp:sp>
    <dsp:sp modelId="{15D97353-241E-4FE8-920B-BB3364149F38}">
      <dsp:nvSpPr>
        <dsp:cNvPr id="0" name=""/>
        <dsp:cNvSpPr/>
      </dsp:nvSpPr>
      <dsp:spPr>
        <a:xfrm>
          <a:off x="86205" y="299602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E34DD74-AE2B-476D-B23E-EDEFBAF1383E}">
      <dsp:nvSpPr>
        <dsp:cNvPr id="0" name=""/>
        <dsp:cNvSpPr/>
      </dsp:nvSpPr>
      <dsp:spPr>
        <a:xfrm>
          <a:off x="1044259" y="1598991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1598991"/>
        <a:ext cx="8023675" cy="799495"/>
      </dsp:txXfrm>
    </dsp:sp>
    <dsp:sp modelId="{C7D7513D-23A8-4CC3-BC7E-2277BD09D743}">
      <dsp:nvSpPr>
        <dsp:cNvPr id="0" name=""/>
        <dsp:cNvSpPr/>
      </dsp:nvSpPr>
      <dsp:spPr>
        <a:xfrm>
          <a:off x="544575" y="1499054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DF4A9B3-8883-4EEC-8D50-BF40A85C81EB}">
      <dsp:nvSpPr>
        <dsp:cNvPr id="0" name=""/>
        <dsp:cNvSpPr/>
      </dsp:nvSpPr>
      <dsp:spPr>
        <a:xfrm>
          <a:off x="1044259" y="2798442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2798442"/>
        <a:ext cx="8023675" cy="799495"/>
      </dsp:txXfrm>
    </dsp:sp>
    <dsp:sp modelId="{D8F77124-2A3B-4A1E-9932-EFAAD7B71DAC}">
      <dsp:nvSpPr>
        <dsp:cNvPr id="0" name=""/>
        <dsp:cNvSpPr/>
      </dsp:nvSpPr>
      <dsp:spPr>
        <a:xfrm>
          <a:off x="544575" y="2698505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52C97-3315-4B43-9F2B-6F3B7CCD5EAD}">
      <dsp:nvSpPr>
        <dsp:cNvPr id="0" name=""/>
        <dsp:cNvSpPr/>
      </dsp:nvSpPr>
      <dsp:spPr>
        <a:xfrm>
          <a:off x="585890" y="3997893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585890" y="3997893"/>
        <a:ext cx="8482044" cy="799495"/>
      </dsp:txXfrm>
    </dsp:sp>
    <dsp:sp modelId="{04CAAF86-C804-4EE8-92DD-47220D22DFF1}">
      <dsp:nvSpPr>
        <dsp:cNvPr id="0" name=""/>
        <dsp:cNvSpPr/>
      </dsp:nvSpPr>
      <dsp:spPr>
        <a:xfrm>
          <a:off x="86205" y="3897956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553112-79C8-4FEB-B20A-1A0435D6B5F5}">
      <dsp:nvSpPr>
        <dsp:cNvPr id="0" name=""/>
        <dsp:cNvSpPr/>
      </dsp:nvSpPr>
      <dsp:spPr>
        <a:xfrm rot="5400000">
          <a:off x="-172158" y="175224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3.1</a:t>
          </a:r>
          <a:endParaRPr lang="en-US" sz="2300" kern="1200" dirty="0"/>
        </a:p>
      </dsp:txBody>
      <dsp:txXfrm rot="-5400000">
        <a:off x="2" y="404769"/>
        <a:ext cx="803407" cy="344318"/>
      </dsp:txXfrm>
    </dsp:sp>
    <dsp:sp modelId="{62E57F6B-1A34-460C-A320-7434F60975FE}">
      <dsp:nvSpPr>
        <dsp:cNvPr id="0" name=""/>
        <dsp:cNvSpPr/>
      </dsp:nvSpPr>
      <dsp:spPr>
        <a:xfrm rot="5400000">
          <a:off x="4542738" y="-3736264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kern="120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9484"/>
        <a:ext cx="8188264" cy="673185"/>
      </dsp:txXfrm>
    </dsp:sp>
    <dsp:sp modelId="{11379803-ECA8-4204-B619-C726F0831AB5}">
      <dsp:nvSpPr>
        <dsp:cNvPr id="0" name=""/>
        <dsp:cNvSpPr/>
      </dsp:nvSpPr>
      <dsp:spPr>
        <a:xfrm rot="5400000">
          <a:off x="-172158" y="1174905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3.2</a:t>
          </a:r>
          <a:endParaRPr lang="en-US" sz="2300" kern="1200" dirty="0"/>
        </a:p>
      </dsp:txBody>
      <dsp:txXfrm rot="-5400000">
        <a:off x="2" y="1404450"/>
        <a:ext cx="803407" cy="344318"/>
      </dsp:txXfrm>
    </dsp:sp>
    <dsp:sp modelId="{D38294C5-0D28-43CB-A7CF-86758BB9FD7A}">
      <dsp:nvSpPr>
        <dsp:cNvPr id="0" name=""/>
        <dsp:cNvSpPr/>
      </dsp:nvSpPr>
      <dsp:spPr>
        <a:xfrm rot="5400000">
          <a:off x="4530976" y="-2725296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System Users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91646" y="1050452"/>
        <a:ext cx="8188264" cy="673185"/>
      </dsp:txXfrm>
    </dsp:sp>
    <dsp:sp modelId="{9E7CDDCB-13A0-40A9-986D-D6BA931259A9}">
      <dsp:nvSpPr>
        <dsp:cNvPr id="0" name=""/>
        <dsp:cNvSpPr/>
      </dsp:nvSpPr>
      <dsp:spPr>
        <a:xfrm rot="5400000">
          <a:off x="-172158" y="2174586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3.3</a:t>
          </a:r>
          <a:endParaRPr lang="en-US" sz="2300" kern="1200" dirty="0"/>
        </a:p>
      </dsp:txBody>
      <dsp:txXfrm rot="-5400000">
        <a:off x="2" y="2404131"/>
        <a:ext cx="803407" cy="344318"/>
      </dsp:txXfrm>
    </dsp:sp>
    <dsp:sp modelId="{8E3CED57-AC44-45E8-A7FD-BB6BB827892D}">
      <dsp:nvSpPr>
        <dsp:cNvPr id="0" name=""/>
        <dsp:cNvSpPr/>
      </dsp:nvSpPr>
      <dsp:spPr>
        <a:xfrm rot="5400000">
          <a:off x="4542738" y="-1736902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2038846"/>
        <a:ext cx="8188264" cy="673185"/>
      </dsp:txXfrm>
    </dsp:sp>
    <dsp:sp modelId="{3B48293F-B410-4ACF-9681-9F1572D8B922}">
      <dsp:nvSpPr>
        <dsp:cNvPr id="0" name=""/>
        <dsp:cNvSpPr/>
      </dsp:nvSpPr>
      <dsp:spPr>
        <a:xfrm rot="5400000">
          <a:off x="-172158" y="3174267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3.4</a:t>
          </a:r>
          <a:endParaRPr lang="en-US" sz="2300" kern="1200" dirty="0"/>
        </a:p>
      </dsp:txBody>
      <dsp:txXfrm rot="-5400000">
        <a:off x="2" y="3403812"/>
        <a:ext cx="803407" cy="344318"/>
      </dsp:txXfrm>
    </dsp:sp>
    <dsp:sp modelId="{2EDBE5FB-E3FA-41B5-9D69-2413BEBE05D2}">
      <dsp:nvSpPr>
        <dsp:cNvPr id="0" name=""/>
        <dsp:cNvSpPr/>
      </dsp:nvSpPr>
      <dsp:spPr>
        <a:xfrm rot="5400000">
          <a:off x="4542738" y="-737221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038527"/>
        <a:ext cx="8188264" cy="6731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1FB5B-3724-4150-9A7D-350011B67DB6}">
      <dsp:nvSpPr>
        <dsp:cNvPr id="0" name=""/>
        <dsp:cNvSpPr/>
      </dsp:nvSpPr>
      <dsp:spPr>
        <a:xfrm rot="5400000">
          <a:off x="4620321" y="-3584714"/>
          <a:ext cx="763392" cy="812803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38001" y="134872"/>
        <a:ext cx="8090767" cy="688860"/>
      </dsp:txXfrm>
    </dsp:sp>
    <dsp:sp modelId="{ED6DAACD-E26D-4E07-A4CA-B14852BFDE2A}">
      <dsp:nvSpPr>
        <dsp:cNvPr id="0" name=""/>
        <dsp:cNvSpPr/>
      </dsp:nvSpPr>
      <dsp:spPr>
        <a:xfrm>
          <a:off x="692" y="2182"/>
          <a:ext cx="937308" cy="9542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4.1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448" y="47938"/>
        <a:ext cx="845796" cy="862728"/>
      </dsp:txXfrm>
    </dsp:sp>
    <dsp:sp modelId="{15E7460D-A106-4565-90F0-0A9B76802EA7}">
      <dsp:nvSpPr>
        <dsp:cNvPr id="0" name=""/>
        <dsp:cNvSpPr/>
      </dsp:nvSpPr>
      <dsp:spPr>
        <a:xfrm rot="5400000">
          <a:off x="4599116" y="-2530723"/>
          <a:ext cx="764583" cy="8116373"/>
        </a:xfrm>
        <a:prstGeom prst="round2SameRect">
          <a:avLst/>
        </a:prstGeom>
        <a:solidFill>
          <a:schemeClr val="accent5">
            <a:tint val="40000"/>
            <a:alpha val="90000"/>
            <a:hueOff val="2975823"/>
            <a:satOff val="18773"/>
            <a:lumOff val="2862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2975823"/>
              <a:satOff val="18773"/>
              <a:lumOff val="286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23221" y="1182496"/>
        <a:ext cx="8079049" cy="689935"/>
      </dsp:txXfrm>
    </dsp:sp>
    <dsp:sp modelId="{0E5E14A9-2605-4941-9E6A-57A0670A28BB}">
      <dsp:nvSpPr>
        <dsp:cNvPr id="0" name=""/>
        <dsp:cNvSpPr/>
      </dsp:nvSpPr>
      <dsp:spPr>
        <a:xfrm flipH="1">
          <a:off x="692" y="1004135"/>
          <a:ext cx="941821" cy="954240"/>
        </a:xfrm>
        <a:prstGeom prst="roundRect">
          <a:avLst/>
        </a:prstGeom>
        <a:gradFill rotWithShape="0">
          <a:gsLst>
            <a:gs pos="0">
              <a:schemeClr val="accent5">
                <a:hueOff val="2940007"/>
                <a:satOff val="6778"/>
                <a:lumOff val="1313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4.2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1050111"/>
        <a:ext cx="849869" cy="862288"/>
      </dsp:txXfrm>
    </dsp:sp>
    <dsp:sp modelId="{8CF47843-DB6E-4C3A-A632-F357CB27A050}">
      <dsp:nvSpPr>
        <dsp:cNvPr id="0" name=""/>
        <dsp:cNvSpPr/>
      </dsp:nvSpPr>
      <dsp:spPr>
        <a:xfrm rot="5400000">
          <a:off x="4621748" y="-1578018"/>
          <a:ext cx="764010" cy="8122452"/>
        </a:xfrm>
        <a:prstGeom prst="round2SameRect">
          <a:avLst/>
        </a:prstGeom>
        <a:solidFill>
          <a:schemeClr val="accent5">
            <a:tint val="40000"/>
            <a:alpha val="90000"/>
            <a:hueOff val="5951645"/>
            <a:satOff val="37545"/>
            <a:lumOff val="5724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5951645"/>
              <a:satOff val="37545"/>
              <a:lumOff val="57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7" y="2138499"/>
        <a:ext cx="8085156" cy="689418"/>
      </dsp:txXfrm>
    </dsp:sp>
    <dsp:sp modelId="{9CEF29B8-5389-46E5-9667-E0FED8AC179F}">
      <dsp:nvSpPr>
        <dsp:cNvPr id="0" name=""/>
        <dsp:cNvSpPr/>
      </dsp:nvSpPr>
      <dsp:spPr>
        <a:xfrm>
          <a:off x="692" y="2006087"/>
          <a:ext cx="941835" cy="954240"/>
        </a:xfrm>
        <a:prstGeom prst="roundRect">
          <a:avLst/>
        </a:prstGeom>
        <a:gradFill rotWithShape="0">
          <a:gsLst>
            <a:gs pos="0">
              <a:schemeClr val="accent5">
                <a:hueOff val="5880013"/>
                <a:satOff val="13557"/>
                <a:lumOff val="2627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4.3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9" y="2052064"/>
        <a:ext cx="849881" cy="862286"/>
      </dsp:txXfrm>
    </dsp:sp>
    <dsp:sp modelId="{C906CE59-006A-40B5-9382-2558F28260B6}">
      <dsp:nvSpPr>
        <dsp:cNvPr id="0" name=""/>
        <dsp:cNvSpPr/>
      </dsp:nvSpPr>
      <dsp:spPr>
        <a:xfrm rot="5400000">
          <a:off x="4616129" y="-571332"/>
          <a:ext cx="764903" cy="8112987"/>
        </a:xfrm>
        <a:prstGeom prst="round2SameRect">
          <a:avLst/>
        </a:prstGeom>
        <a:solidFill>
          <a:schemeClr val="accent5">
            <a:tint val="40000"/>
            <a:alpha val="90000"/>
            <a:hueOff val="8927467"/>
            <a:satOff val="56318"/>
            <a:lumOff val="8586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8927467"/>
              <a:satOff val="56318"/>
              <a:lumOff val="858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088" y="3140048"/>
        <a:ext cx="8075648" cy="690225"/>
      </dsp:txXfrm>
    </dsp:sp>
    <dsp:sp modelId="{B7FAADD1-92BB-4516-857D-F6F57158FFCD}">
      <dsp:nvSpPr>
        <dsp:cNvPr id="0" name=""/>
        <dsp:cNvSpPr/>
      </dsp:nvSpPr>
      <dsp:spPr>
        <a:xfrm>
          <a:off x="0" y="3001961"/>
          <a:ext cx="941831" cy="954240"/>
        </a:xfrm>
        <a:prstGeom prst="roundRect">
          <a:avLst/>
        </a:prstGeom>
        <a:gradFill rotWithShape="0">
          <a:gsLst>
            <a:gs pos="0">
              <a:schemeClr val="accent5">
                <a:hueOff val="8820020"/>
                <a:satOff val="20335"/>
                <a:lumOff val="3941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4.4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5976" y="3047937"/>
        <a:ext cx="849879" cy="862288"/>
      </dsp:txXfrm>
    </dsp:sp>
    <dsp:sp modelId="{5B15CE3A-3064-4136-96A0-B7749D955401}">
      <dsp:nvSpPr>
        <dsp:cNvPr id="0" name=""/>
        <dsp:cNvSpPr/>
      </dsp:nvSpPr>
      <dsp:spPr>
        <a:xfrm rot="5400000">
          <a:off x="4620840" y="426711"/>
          <a:ext cx="764163" cy="8120803"/>
        </a:xfrm>
        <a:prstGeom prst="round2SameRect">
          <a:avLst/>
        </a:prstGeom>
        <a:solidFill>
          <a:schemeClr val="accent5">
            <a:tint val="40000"/>
            <a:alpha val="90000"/>
            <a:hueOff val="11903290"/>
            <a:satOff val="75091"/>
            <a:lumOff val="1144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11903290"/>
              <a:satOff val="75091"/>
              <a:lumOff val="1144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1" y="4142334"/>
        <a:ext cx="8083500" cy="689557"/>
      </dsp:txXfrm>
    </dsp:sp>
    <dsp:sp modelId="{F4A09044-0E53-4769-BEED-8475DE892B06}">
      <dsp:nvSpPr>
        <dsp:cNvPr id="0" name=""/>
        <dsp:cNvSpPr/>
      </dsp:nvSpPr>
      <dsp:spPr>
        <a:xfrm>
          <a:off x="692" y="4009992"/>
          <a:ext cx="941827" cy="954240"/>
        </a:xfrm>
        <a:prstGeom prst="round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4.5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4055968"/>
        <a:ext cx="849875" cy="8622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C6567-5802-4BF0-A6C8-5FED9A252592}">
      <dsp:nvSpPr>
        <dsp:cNvPr id="0" name=""/>
        <dsp:cNvSpPr/>
      </dsp:nvSpPr>
      <dsp:spPr>
        <a:xfrm>
          <a:off x="2011424" y="307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32317" y="21200"/>
        <a:ext cx="2711367" cy="671557"/>
      </dsp:txXfrm>
    </dsp:sp>
    <dsp:sp modelId="{FA559AD6-ED15-47E3-BCC6-01C6372E6387}">
      <dsp:nvSpPr>
        <dsp:cNvPr id="0" name=""/>
        <dsp:cNvSpPr/>
      </dsp:nvSpPr>
      <dsp:spPr>
        <a:xfrm>
          <a:off x="2286739" y="713651"/>
          <a:ext cx="275315" cy="5327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722"/>
              </a:lnTo>
              <a:lnTo>
                <a:pt x="275315" y="5327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71C67D-3F06-423E-974C-4C182ED11ED3}">
      <dsp:nvSpPr>
        <dsp:cNvPr id="0" name=""/>
        <dsp:cNvSpPr/>
      </dsp:nvSpPr>
      <dsp:spPr>
        <a:xfrm>
          <a:off x="2562054" y="88970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sz="2000" kern="1200" dirty="0"/>
        </a:p>
      </dsp:txBody>
      <dsp:txXfrm>
        <a:off x="2582947" y="910594"/>
        <a:ext cx="2711367" cy="671557"/>
      </dsp:txXfrm>
    </dsp:sp>
    <dsp:sp modelId="{F5342885-D991-48BA-875A-DD82CA97184B}">
      <dsp:nvSpPr>
        <dsp:cNvPr id="0" name=""/>
        <dsp:cNvSpPr/>
      </dsp:nvSpPr>
      <dsp:spPr>
        <a:xfrm>
          <a:off x="2286739" y="713651"/>
          <a:ext cx="275315" cy="14221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22117"/>
              </a:lnTo>
              <a:lnTo>
                <a:pt x="275315" y="14221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675283-E0C2-4DCA-B6E4-479B8CD3905A}">
      <dsp:nvSpPr>
        <dsp:cNvPr id="0" name=""/>
        <dsp:cNvSpPr/>
      </dsp:nvSpPr>
      <dsp:spPr>
        <a:xfrm>
          <a:off x="2562054" y="177909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1799989"/>
        <a:ext cx="2711367" cy="671557"/>
      </dsp:txXfrm>
    </dsp:sp>
    <dsp:sp modelId="{CAD7C084-BA32-4CBE-92ED-84AFD360786B}">
      <dsp:nvSpPr>
        <dsp:cNvPr id="0" name=""/>
        <dsp:cNvSpPr/>
      </dsp:nvSpPr>
      <dsp:spPr>
        <a:xfrm>
          <a:off x="2286739" y="713651"/>
          <a:ext cx="275315" cy="23115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11512"/>
              </a:lnTo>
              <a:lnTo>
                <a:pt x="275315" y="23115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3202EE-C10D-4E8A-87EC-D16C320EC5E3}">
      <dsp:nvSpPr>
        <dsp:cNvPr id="0" name=""/>
        <dsp:cNvSpPr/>
      </dsp:nvSpPr>
      <dsp:spPr>
        <a:xfrm>
          <a:off x="2562054" y="266849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2689384"/>
        <a:ext cx="2711367" cy="671557"/>
      </dsp:txXfrm>
    </dsp:sp>
    <dsp:sp modelId="{BB7CF8D3-04FF-4F47-9F08-A276D2C3D985}">
      <dsp:nvSpPr>
        <dsp:cNvPr id="0" name=""/>
        <dsp:cNvSpPr/>
      </dsp:nvSpPr>
      <dsp:spPr>
        <a:xfrm>
          <a:off x="2286739" y="713651"/>
          <a:ext cx="275315" cy="32009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00907"/>
              </a:lnTo>
              <a:lnTo>
                <a:pt x="275315" y="320090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F3BA42-519D-40FA-9A1F-2291CC9DDA13}">
      <dsp:nvSpPr>
        <dsp:cNvPr id="0" name=""/>
        <dsp:cNvSpPr/>
      </dsp:nvSpPr>
      <dsp:spPr>
        <a:xfrm>
          <a:off x="2562054" y="355788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3578779"/>
        <a:ext cx="2711367" cy="671557"/>
      </dsp:txXfrm>
    </dsp:sp>
    <dsp:sp modelId="{0CD7700C-5256-4BB9-9480-701AEA00011D}">
      <dsp:nvSpPr>
        <dsp:cNvPr id="0" name=""/>
        <dsp:cNvSpPr/>
      </dsp:nvSpPr>
      <dsp:spPr>
        <a:xfrm>
          <a:off x="2286739" y="713651"/>
          <a:ext cx="275315" cy="40903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90301"/>
              </a:lnTo>
              <a:lnTo>
                <a:pt x="275315" y="40903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D59375-A4C8-4E7A-B590-0F1CEC25F4FF}">
      <dsp:nvSpPr>
        <dsp:cNvPr id="0" name=""/>
        <dsp:cNvSpPr/>
      </dsp:nvSpPr>
      <dsp:spPr>
        <a:xfrm>
          <a:off x="2562054" y="4447280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4468173"/>
        <a:ext cx="2711367" cy="671557"/>
      </dsp:txXfrm>
    </dsp:sp>
    <dsp:sp modelId="{667C44B1-29A5-43B5-94BE-67B54811D099}">
      <dsp:nvSpPr>
        <dsp:cNvPr id="0" name=""/>
        <dsp:cNvSpPr/>
      </dsp:nvSpPr>
      <dsp:spPr>
        <a:xfrm>
          <a:off x="5909457" y="26531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930350" y="47424"/>
        <a:ext cx="2711367" cy="671557"/>
      </dsp:txXfrm>
    </dsp:sp>
    <dsp:sp modelId="{AE5AD0FA-E785-41E7-9931-017DE1105F8D}">
      <dsp:nvSpPr>
        <dsp:cNvPr id="0" name=""/>
        <dsp:cNvSpPr/>
      </dsp:nvSpPr>
      <dsp:spPr>
        <a:xfrm>
          <a:off x="6184772" y="739875"/>
          <a:ext cx="185061" cy="545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5828"/>
              </a:lnTo>
              <a:lnTo>
                <a:pt x="185061" y="54582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B5EA40-7A5B-47F5-8715-E4B0D036253C}">
      <dsp:nvSpPr>
        <dsp:cNvPr id="0" name=""/>
        <dsp:cNvSpPr/>
      </dsp:nvSpPr>
      <dsp:spPr>
        <a:xfrm>
          <a:off x="6369834" y="92903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 -</a:t>
          </a:r>
          <a:r>
            <a:rPr lang="en-US" sz="2000" kern="1200" dirty="0" smtClean="0">
              <a:solidFill>
                <a:srgbClr val="002060"/>
              </a:solidFill>
            </a:rPr>
            <a:t>Test Plan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90727" y="949924"/>
        <a:ext cx="2711367" cy="671557"/>
      </dsp:txXfrm>
    </dsp:sp>
    <dsp:sp modelId="{934FBD14-EC84-4B70-919D-1E0F4F1720CE}">
      <dsp:nvSpPr>
        <dsp:cNvPr id="0" name=""/>
        <dsp:cNvSpPr/>
      </dsp:nvSpPr>
      <dsp:spPr>
        <a:xfrm>
          <a:off x="6184772" y="739875"/>
          <a:ext cx="173749" cy="14736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3644"/>
              </a:lnTo>
              <a:lnTo>
                <a:pt x="173749" y="14736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FEAFF-1828-4594-9A6A-5A1E379E51A1}">
      <dsp:nvSpPr>
        <dsp:cNvPr id="0" name=""/>
        <dsp:cNvSpPr/>
      </dsp:nvSpPr>
      <dsp:spPr>
        <a:xfrm>
          <a:off x="6358522" y="1856847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kern="1200" dirty="0" smtClean="0">
              <a:solidFill>
                <a:srgbClr val="002060"/>
              </a:solidFill>
            </a:rPr>
            <a:t>　</a:t>
          </a:r>
          <a:r>
            <a:rPr lang="en-US" altLang="ja-JP" sz="2000" kern="1200" dirty="0" smtClean="0">
              <a:solidFill>
                <a:srgbClr val="002060"/>
              </a:solidFill>
            </a:rPr>
            <a:t>- </a:t>
          </a:r>
          <a:r>
            <a:rPr lang="en-US" sz="2000" kern="1200" dirty="0" smtClean="0">
              <a:solidFill>
                <a:srgbClr val="002060"/>
              </a:solidFill>
            </a:rPr>
            <a:t>Test Process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79415" y="1877740"/>
        <a:ext cx="2711367" cy="671557"/>
      </dsp:txXfrm>
    </dsp:sp>
    <dsp:sp modelId="{C110F877-AC61-4386-86C3-59400E70A537}">
      <dsp:nvSpPr>
        <dsp:cNvPr id="0" name=""/>
        <dsp:cNvSpPr/>
      </dsp:nvSpPr>
      <dsp:spPr>
        <a:xfrm>
          <a:off x="6184772" y="739875"/>
          <a:ext cx="170312" cy="23105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10596"/>
              </a:lnTo>
              <a:lnTo>
                <a:pt x="170312" y="23105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D9272D-B5AF-4DD8-A692-ABBB3A17A6E3}">
      <dsp:nvSpPr>
        <dsp:cNvPr id="0" name=""/>
        <dsp:cNvSpPr/>
      </dsp:nvSpPr>
      <dsp:spPr>
        <a:xfrm>
          <a:off x="6355085" y="2693800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5.2.3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kern="1200" dirty="0" smtClean="0">
              <a:solidFill>
                <a:srgbClr val="002060"/>
              </a:solidFill>
            </a:rPr>
            <a:t>　</a:t>
          </a:r>
          <a:r>
            <a:rPr lang="en-US" altLang="ja-JP" sz="2000" kern="1200" dirty="0" smtClean="0">
              <a:solidFill>
                <a:srgbClr val="002060"/>
              </a:solidFill>
            </a:rPr>
            <a:t>- </a:t>
          </a:r>
          <a:r>
            <a:rPr lang="en-US" sz="2000" kern="1200" dirty="0" smtClean="0">
              <a:solidFill>
                <a:srgbClr val="002060"/>
              </a:solidFill>
            </a:rPr>
            <a:t>Test Report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75978" y="2714693"/>
        <a:ext cx="2711367" cy="671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8/23/2014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g>
</file>

<file path=ppt/media/image42.png>
</file>

<file path=ppt/media/image43.jp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eg>
</file>

<file path=ppt/media/image53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8/23/2014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12" Type="http://schemas.openxmlformats.org/officeDocument/2006/relationships/image" Target="../media/image2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pn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10" Type="http://schemas.openxmlformats.org/officeDocument/2006/relationships/image" Target="../media/image32.jpe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4893123"/>
              </p:ext>
            </p:extLst>
          </p:nvPr>
        </p:nvGraphicFramePr>
        <p:xfrm>
          <a:off x="968991" y="941401"/>
          <a:ext cx="10549719" cy="5676335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8659"/>
                <a:gridCol w="2957759"/>
                <a:gridCol w="1658543"/>
                <a:gridCol w="3512737"/>
                <a:gridCol w="1702021"/>
              </a:tblGrid>
              <a:tr h="4680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3085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68068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563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80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8068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30-08-2014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35960" y="1340421"/>
            <a:ext cx="10333526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プロジェクト管理にツール </a:t>
            </a:r>
            <a:r>
              <a:rPr lang="en-US" altLang="ja-JP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Tools for project management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65760" lvl="1" indent="0">
              <a:buNone/>
            </a:pPr>
            <a:endParaRPr lang="en-US" altLang="ja-JP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開発にツ</a:t>
            </a:r>
            <a:r>
              <a:rPr lang="ja-JP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ール </a:t>
            </a:r>
            <a:r>
              <a:rPr lang="en-US" altLang="ja-JP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- Tools for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developing</a:t>
            </a: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704" y="2364457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653" y="2364457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348" y="2364631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551" y="2364631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292" y="2356201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289" y="4649424"/>
            <a:ext cx="900000" cy="900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489" y="4633017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27" y="4420085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52" y="4595350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6025" y="3400111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31830" y="340011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207806" y="3400111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830521" y="3400111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845449" y="559667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537996" y="5562775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20744" y="3394033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28461" y="555368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078716" y="5562775"/>
            <a:ext cx="723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470" y="4595350"/>
            <a:ext cx="1054904" cy="96742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783401" y="5592460"/>
            <a:ext cx="1587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Sublime Text 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 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6114930"/>
              </p:ext>
            </p:extLst>
          </p:nvPr>
        </p:nvGraphicFramePr>
        <p:xfrm>
          <a:off x="606054" y="941405"/>
          <a:ext cx="11243254" cy="5898309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893503"/>
                <a:gridCol w="1116879"/>
                <a:gridCol w="744587"/>
                <a:gridCol w="893503"/>
                <a:gridCol w="819046"/>
                <a:gridCol w="819046"/>
                <a:gridCol w="819046"/>
                <a:gridCol w="819046"/>
                <a:gridCol w="893503"/>
                <a:gridCol w="893503"/>
              </a:tblGrid>
              <a:tr h="6222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900753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meeting performance requirements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document which is wrote by Japanese maybe not good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don’t know more Japanese.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484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3269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090865" y="1160345"/>
            <a:ext cx="5893317" cy="4152901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Final : </a:t>
            </a:r>
            <a:r>
              <a:rPr lang="en-US" dirty="0" smtClean="0"/>
              <a:t>Store sent documents</a:t>
            </a:r>
            <a:endParaRPr lang="en-US" dirty="0"/>
          </a:p>
          <a:p>
            <a:r>
              <a:rPr lang="en-US" b="1" dirty="0" smtClean="0"/>
              <a:t>References: </a:t>
            </a:r>
            <a:r>
              <a:rPr lang="en-US" dirty="0" smtClean="0"/>
              <a:t>Store reference documents. For example: templates, technologies document…</a:t>
            </a:r>
          </a:p>
          <a:p>
            <a:r>
              <a:rPr lang="en-US" b="1" dirty="0" smtClean="0"/>
              <a:t>WIP: </a:t>
            </a:r>
            <a:r>
              <a:rPr lang="en-US" dirty="0" smtClean="0"/>
              <a:t>Store documents in progress developing which haven’t reviewed or approved yet.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Plan: </a:t>
            </a:r>
            <a:r>
              <a:rPr lang="en-US" dirty="0" smtClean="0"/>
              <a:t>Plan of capstone project</a:t>
            </a:r>
            <a:r>
              <a:rPr lang="en-US" b="1" dirty="0" smtClean="0"/>
              <a:t>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Users: </a:t>
            </a:r>
            <a:r>
              <a:rPr lang="en-US" dirty="0" smtClean="0"/>
              <a:t>Working Folder of Member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Documents: </a:t>
            </a:r>
            <a:r>
              <a:rPr lang="en-US" dirty="0" smtClean="0"/>
              <a:t>Store whole documents in progress developing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Records: </a:t>
            </a:r>
            <a:r>
              <a:rPr lang="en-US" dirty="0" smtClean="0"/>
              <a:t>Store documents like Meeting Minutes, Q &amp; A Management…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15" y="1160345"/>
            <a:ext cx="4819650" cy="41529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46852" y="5557497"/>
            <a:ext cx="715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プロジェクトのフォルダ構</a:t>
            </a:r>
            <a:r>
              <a:rPr lang="ja-JP" altLang="en-US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造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older </a:t>
            </a:r>
            <a:r>
              <a:rPr lang="en-US" altLang="ja-JP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tructure of project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764696" y="1160345"/>
            <a:ext cx="6427304" cy="2921325"/>
          </a:xfrm>
        </p:spPr>
        <p:txBody>
          <a:bodyPr>
            <a:normAutofit/>
          </a:bodyPr>
          <a:lstStyle/>
          <a:p>
            <a:r>
              <a:rPr lang="en-US" b="1" dirty="0" smtClean="0"/>
              <a:t>Rule</a:t>
            </a:r>
            <a:r>
              <a:rPr lang="en-US" dirty="0" smtClean="0"/>
              <a:t>: </a:t>
            </a:r>
            <a:r>
              <a:rPr lang="en-US" dirty="0" err="1" smtClean="0"/>
              <a:t>ProjectCode_Document’s</a:t>
            </a:r>
            <a:r>
              <a:rPr lang="en-US" dirty="0" smtClean="0"/>
              <a:t> </a:t>
            </a:r>
            <a:r>
              <a:rPr lang="en-US" dirty="0" err="1" smtClean="0"/>
              <a:t>name_v</a:t>
            </a:r>
            <a:r>
              <a:rPr lang="en-US" dirty="0" smtClean="0"/>
              <a:t>&lt;</a:t>
            </a:r>
            <a:r>
              <a:rPr lang="en-US" dirty="0" err="1" smtClean="0"/>
              <a:t>x.x</a:t>
            </a:r>
            <a:r>
              <a:rPr lang="en-US" dirty="0" smtClean="0"/>
              <a:t>&gt;_language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ProjectCode</a:t>
            </a:r>
            <a:r>
              <a:rPr lang="en-US" dirty="0" smtClean="0"/>
              <a:t>: UJD_VN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Document’s name: Architecture Design, Class Design…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v</a:t>
            </a:r>
            <a:r>
              <a:rPr lang="en-US" dirty="0" smtClean="0"/>
              <a:t>&lt;</a:t>
            </a:r>
            <a:r>
              <a:rPr lang="en-US" dirty="0" err="1" smtClean="0"/>
              <a:t>x.x</a:t>
            </a:r>
            <a:r>
              <a:rPr lang="en-US" dirty="0" smtClean="0"/>
              <a:t>&gt;: document’s version. For example: v1.0, v1.1,…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Language: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EN: English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JP: Japanese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4" y="1212732"/>
            <a:ext cx="5075582" cy="40481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97109" y="5532185"/>
            <a:ext cx="3600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命名規</a:t>
            </a:r>
            <a:r>
              <a:rPr lang="ja-JP" altLang="en-US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則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Naming conventions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59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2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1404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 descr="C:\Users\Nam Le\Desktop\image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185291"/>
            <a:ext cx="9139428" cy="497697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322797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607926" y="6278802"/>
            <a:ext cx="332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ソースコード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32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hours/day,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school,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Meeting minutes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339" y="3425994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2686123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11369" y="1485900"/>
            <a:ext cx="9852059" cy="4605807"/>
          </a:xfrm>
        </p:spPr>
        <p:txBody>
          <a:bodyPr/>
          <a:lstStyle/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pic>
        <p:nvPicPr>
          <p:cNvPr id="9" name="Content Placeholder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741" y="941404"/>
            <a:ext cx="4893971" cy="5729852"/>
          </a:xfrm>
          <a:prstGeom prst="rect">
            <a:avLst/>
          </a:prstGeom>
        </p:spPr>
      </p:pic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055226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0" y="1485900"/>
            <a:ext cx="10084157" cy="4631565"/>
          </a:xfrm>
        </p:spPr>
        <p:txBody>
          <a:bodyPr/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30310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1096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455313"/>
            <a:ext cx="9784081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33" y="2984487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613" y="2805182"/>
            <a:ext cx="2926917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842" y="2984488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422" y="53167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failures : about 480 hours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average 1 day.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</a:t>
            </a: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available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95%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 waiting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of processing will be 2 to 5 seconds; time to process any functions will not exceed 7 seconds.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each function in less than 12 actions 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51226274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919912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UJD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UJD 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ッケージを見る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0968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パッケージを見る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93" y="941404"/>
            <a:ext cx="9942490" cy="5190421"/>
          </a:xfrm>
        </p:spPr>
      </p:pic>
      <p:sp>
        <p:nvSpPr>
          <p:cNvPr id="6" name="Rectangle 5"/>
          <p:cNvSpPr/>
          <p:nvPr/>
        </p:nvSpPr>
        <p:spPr>
          <a:xfrm>
            <a:off x="3701995" y="6131826"/>
            <a:ext cx="5375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れ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77" y="1056069"/>
            <a:ext cx="9749308" cy="5264661"/>
          </a:xfrm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ホームページの画面設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Homepage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48" y="1043188"/>
            <a:ext cx="10573555" cy="5267460"/>
          </a:xfrm>
        </p:spPr>
      </p:pic>
      <p:sp>
        <p:nvSpPr>
          <p:cNvPr id="7" name="TextBox 6"/>
          <p:cNvSpPr txBox="1"/>
          <p:nvPr/>
        </p:nvSpPr>
        <p:spPr>
          <a:xfrm>
            <a:off x="3171382" y="6320730"/>
            <a:ext cx="748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一般的なクラス設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Common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81741" y="6201858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モジュー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ル   </a:t>
            </a:r>
            <a:r>
              <a:rPr lang="en-US" altLang="ja-JP" sz="2000" dirty="0" smtClean="0">
                <a:solidFill>
                  <a:srgbClr val="002060"/>
                </a:solidFill>
              </a:rPr>
              <a:t>- </a:t>
            </a:r>
            <a:r>
              <a:rPr lang="en-US" sz="2000" dirty="0" smtClean="0">
                <a:solidFill>
                  <a:srgbClr val="002060"/>
                </a:solidFill>
              </a:rPr>
              <a:t>V-module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現在日本語の勉強は注目されていま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is trend nowadays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ラーニング のオンライン のウェブサイ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トがたくさん有る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more online learning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ムにウェブサイ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トがあまり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い。殆どはトレーニングのセンタの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ト、そ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して学ぶためにユ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 アカウントをアップグレードする必要がありま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無料だった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ら、ウェブサイトはドキュメントがゆた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かではでなく、皆さんにも適していません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If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9852457"/>
              </p:ext>
            </p:extLst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006663" y="6108695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122206"/>
              </p:ext>
            </p:extLst>
          </p:nvPr>
        </p:nvGraphicFramePr>
        <p:xfrm>
          <a:off x="1523999" y="941402"/>
          <a:ext cx="9390744" cy="4960553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0603"/>
                <a:gridCol w="3395351"/>
                <a:gridCol w="2418574"/>
                <a:gridCol w="1383108"/>
                <a:gridCol w="1383108"/>
              </a:tblGrid>
              <a:tr h="52297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</a:t>
                      </a:r>
                      <a:b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(No of Def/KLOC)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229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rowSpan="5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140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445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62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360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9263668"/>
              </p:ext>
            </p:extLst>
          </p:nvPr>
        </p:nvGraphicFramePr>
        <p:xfrm>
          <a:off x="1900835" y="969541"/>
          <a:ext cx="8962783" cy="55321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646403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2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5325414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SRS, test viewpoint to create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954513"/>
              </p:ext>
            </p:extLst>
          </p:nvPr>
        </p:nvGraphicFramePr>
        <p:xfrm>
          <a:off x="991672" y="941402"/>
          <a:ext cx="10599313" cy="5485159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39688" y="941405"/>
            <a:ext cx="4385902" cy="16894546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探す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大なデータベースが有る。特別は漢字だ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Having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huge database to search. Specially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KANJI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英語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English language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ュメントのサポー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トがない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reading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listening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1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テストレビュー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39" name="Down Arrow 38"/>
          <p:cNvSpPr/>
          <p:nvPr/>
        </p:nvSpPr>
        <p:spPr>
          <a:xfrm>
            <a:off x="8002418" y="243981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Down Arrow 67"/>
          <p:cNvSpPr/>
          <p:nvPr/>
        </p:nvSpPr>
        <p:spPr>
          <a:xfrm>
            <a:off x="8002418" y="3031414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7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6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Execute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993986"/>
              </p:ext>
            </p:extLst>
          </p:nvPr>
        </p:nvGraphicFramePr>
        <p:xfrm>
          <a:off x="991672" y="941399"/>
          <a:ext cx="10599313" cy="5446521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48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35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form.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responsibility to write test report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test phase . Finish testing phase, Test leader create Test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2710915"/>
              </p:ext>
            </p:extLst>
          </p:nvPr>
        </p:nvGraphicFramePr>
        <p:xfrm>
          <a:off x="669703" y="1197733"/>
          <a:ext cx="10908403" cy="5151552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972013"/>
                <a:gridCol w="1314675"/>
                <a:gridCol w="1745345"/>
                <a:gridCol w="1292008"/>
                <a:gridCol w="1269343"/>
                <a:gridCol w="1139007"/>
                <a:gridCol w="1088006"/>
                <a:gridCol w="1088006"/>
              </a:tblGrid>
              <a:tr h="18364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3400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240 - 340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087231"/>
              </p:ext>
            </p:extLst>
          </p:nvPr>
        </p:nvGraphicFramePr>
        <p:xfrm>
          <a:off x="1524000" y="1270588"/>
          <a:ext cx="9522294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596592"/>
                <a:gridCol w="1059806"/>
                <a:gridCol w="977224"/>
                <a:gridCol w="1046044"/>
                <a:gridCol w="1018516"/>
                <a:gridCol w="922169"/>
                <a:gridCol w="880878"/>
                <a:gridCol w="1011130"/>
                <a:gridCol w="1009935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5776198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レポート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66191" y="968700"/>
            <a:ext cx="429408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より多くオプションで探す。しかしベトナム語の意味がない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質問のポストのサポート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日本の辞書がない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 -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広告がユーザにノイズの多い作る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2256865"/>
              </p:ext>
            </p:extLst>
          </p:nvPr>
        </p:nvGraphicFramePr>
        <p:xfrm>
          <a:off x="1719619" y="941405"/>
          <a:ext cx="9225886" cy="53273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240-340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550312"/>
              </p:ext>
            </p:extLst>
          </p:nvPr>
        </p:nvGraphicFramePr>
        <p:xfrm>
          <a:off x="2031951" y="1555846"/>
          <a:ext cx="8804370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402185"/>
                <a:gridCol w="4402185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 に 期待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  </a:t>
            </a:r>
            <a:r>
              <a:rPr lang="en-US" altLang="ja-JP" sz="3600" b="1" dirty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64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ウェブサイト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を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開する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Build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ベトナム語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皆さ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んに適する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everyone,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すっかり無料だ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Free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ての機能のサポート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features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全てのレベルのサポート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N5 -&gt;N1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levels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N5 -&gt;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N1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10226106" cy="4936257"/>
          </a:xfrm>
        </p:spPr>
        <p:txBody>
          <a:bodyPr>
            <a:normAutofit/>
          </a:bodyPr>
          <a:lstStyle/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ベトナムごのサポート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優しいインターフェース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Friendly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ユーザが アカウントをアップグレードする必要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がない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Search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より多くドキュメントを読む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会話を聞く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Listening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練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習のサポート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ユーザから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寄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付を得る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Receive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4137</Words>
  <Application>Microsoft Office PowerPoint</Application>
  <PresentationFormat>Widescreen</PresentationFormat>
  <Paragraphs>1215</Paragraphs>
  <Slides>65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9" baseType="lpstr">
      <vt:lpstr>ＭＳ ゴシック</vt:lpstr>
      <vt:lpstr>MS Mincho</vt:lpstr>
      <vt:lpstr>SimSun</vt:lpstr>
      <vt:lpstr>Arial</vt:lpstr>
      <vt:lpstr>Calibri</vt:lpstr>
      <vt:lpstr>Cambria</vt:lpstr>
      <vt:lpstr>Courier New</vt:lpstr>
      <vt:lpstr>Tahoma</vt:lpstr>
      <vt:lpstr>Times</vt:lpstr>
      <vt:lpstr>Times New Roman</vt:lpstr>
      <vt:lpstr>Utsaah</vt:lpstr>
      <vt:lpstr>Verdana</vt:lpstr>
      <vt:lpstr>Wingdings</vt:lpstr>
      <vt:lpstr>Back to School 16x9</vt:lpstr>
      <vt:lpstr> 卒業プロジェクト – Capstone Project</vt:lpstr>
      <vt:lpstr>コンテンツの概要   – Outline of Content</vt:lpstr>
      <vt:lpstr>1.導入   - Introduction</vt:lpstr>
      <vt:lpstr>1.1 現在状況  - Current Situation</vt:lpstr>
      <vt:lpstr>1.2 在のウェブサイト - Existing Websites</vt:lpstr>
      <vt:lpstr>1.2  在のウェブサイト - Existing Websites</vt:lpstr>
      <vt:lpstr>1.3  アイデア  - Idea</vt:lpstr>
      <vt:lpstr>1.4    提案  - Proposal</vt:lpstr>
      <vt:lpstr>2.プロジェクト管理   - Project Management</vt:lpstr>
      <vt:lpstr>2.1 ソフトウェ アプロセス モデル    - Software Process Model</vt:lpstr>
      <vt:lpstr>2.2 プロジェクト組織 - Project Organization</vt:lpstr>
      <vt:lpstr>2.3 プロジェクト計画 -  Project Schedule</vt:lpstr>
      <vt:lpstr>2.4 マイルストーンの成果物 – Deliverables Milestone</vt:lpstr>
      <vt:lpstr>2.5ツールと インフラストラクチャ  Tools &amp; Infrastructure</vt:lpstr>
      <vt:lpstr>2.6リスク管理     Risks  management</vt:lpstr>
      <vt:lpstr>2.7 コンフィグレーション管理 Configuration management</vt:lpstr>
      <vt:lpstr>2.7 コンフィグレーション管理 Configuration management</vt:lpstr>
      <vt:lpstr>2.7 コンフィグレーション管理  Configuration management</vt:lpstr>
      <vt:lpstr>2.7 コンフィグレーション管理   Configuration management</vt:lpstr>
      <vt:lpstr>2.8 コミュニケーション管理     -  Communication management</vt:lpstr>
      <vt:lpstr>  3. ソフトウェア要求仕様  -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3.4非機能要求 - Non-functional Requirements</vt:lpstr>
      <vt:lpstr>3.4非機能要求 -  Non-functional Requirements</vt:lpstr>
      <vt:lpstr>3.4 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パッケージを見る - Package View</vt:lpstr>
      <vt:lpstr> 4.4.1 画面設計  - Screen Design</vt:lpstr>
      <vt:lpstr> 4.4.1 画面設計  - Screen Design</vt:lpstr>
      <vt:lpstr>4.4.2 クラス設計  - Class Design</vt:lpstr>
      <vt:lpstr>4.4.3 シーケンス図  - Sequence Diagram</vt:lpstr>
      <vt:lpstr>4.5 データベース設計  - Database Design</vt:lpstr>
      <vt:lpstr>5. 品質管理  - Quality Control</vt:lpstr>
      <vt:lpstr>5. 品質管理  - Quality Control</vt:lpstr>
      <vt:lpstr>5.1 レビュー　- Review</vt:lpstr>
      <vt:lpstr>5.1 レビュー　- Review</vt:lpstr>
      <vt:lpstr>5.2.1 テストの計画　- Test Plan</vt:lpstr>
      <vt:lpstr>5.2.1 テストの計画　- Test Plan</vt:lpstr>
      <vt:lpstr>5.2.1 テストの計画　- Test Plan</vt:lpstr>
      <vt:lpstr>5.2.2 テストのプロセス　- Test Process</vt:lpstr>
      <vt:lpstr>5.2.2 テストのプロセス　- Test Process</vt:lpstr>
      <vt:lpstr>テストケース  - Test case</vt:lpstr>
      <vt:lpstr>5.2.2 テストのプロセス　- Test Process</vt:lpstr>
      <vt:lpstr>テストレビュー   - Test case review checklist</vt:lpstr>
      <vt:lpstr>5.2.2 テストのプロセス　- Test Process</vt:lpstr>
      <vt:lpstr>テストケースの実行  - Execute test case</vt:lpstr>
      <vt:lpstr>5.2.2 テストのプロセス　- Test Process</vt:lpstr>
      <vt:lpstr>不具合管理  -  Defect log management</vt:lpstr>
      <vt:lpstr>5.2.2 テストのプロセス　- Test Process</vt:lpstr>
      <vt:lpstr>5.2.2 テストのプロセス　- Test Process</vt:lpstr>
      <vt:lpstr>5.2.3 テストのレポート　- Test Report</vt:lpstr>
      <vt:lpstr>5.2.3 テストのレポート　- Test Report</vt:lpstr>
      <vt:lpstr>5.2.3 テストのレポート　- Test Report</vt:lpstr>
      <vt:lpstr>6. プロジェクト結果　–  Project Result</vt:lpstr>
      <vt:lpstr>制限と期待　–  Limitation &amp; Expectation</vt:lpstr>
      <vt:lpstr>学んだ教訓  - Lessons Learnt</vt:lpstr>
      <vt:lpstr>7. デモ  - Demo</vt:lpstr>
      <vt:lpstr>8. 質問と回答   - Q &amp; 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2014-08-23T08:31:12Z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